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</p:sldMasterIdLst>
  <p:notesMasterIdLst>
    <p:notesMasterId r:id="rId1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Helvetica Neue" panose="020B0604020202020204" charset="0"/>
      <p:regular r:id="rId23"/>
      <p:bold r:id="rId24"/>
      <p:italic r:id="rId25"/>
      <p:boldItalic r:id="rId26"/>
    </p:embeddedFont>
    <p:embeddedFont>
      <p:font typeface="Source Sans Pro" panose="020B0503030403020204" pitchFamily="34" charset="0"/>
      <p:regular r:id="rId27"/>
      <p:bold r:id="rId28"/>
      <p:italic r:id="rId29"/>
      <p:boldItalic r:id="rId30"/>
    </p:embeddedFont>
    <p:embeddedFont>
      <p:font typeface="Source Sans Pro SemiBold" panose="020B0603030403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4"/>
  </p:normalViewPr>
  <p:slideViewPr>
    <p:cSldViewPr snapToGrid="0">
      <p:cViewPr varScale="1">
        <p:scale>
          <a:sx n="93" d="100"/>
          <a:sy n="93" d="100"/>
        </p:scale>
        <p:origin x="520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2d74d73f9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12d74d73f9e_0_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55" name="Google Shape;155;g12d74d73f9e_0_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36f003b2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36f003b2d7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136f003b2d7_0_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8e6012f1c5_0_4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14363"/>
            <a:ext cx="5451600" cy="3067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18e6012f1c5_0_420:notes"/>
          <p:cNvSpPr txBox="1">
            <a:spLocks noGrp="1"/>
          </p:cNvSpPr>
          <p:nvPr>
            <p:ph type="body" idx="1"/>
          </p:nvPr>
        </p:nvSpPr>
        <p:spPr>
          <a:xfrm>
            <a:off x="685800" y="3681413"/>
            <a:ext cx="5486400" cy="4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271" name="Google Shape;271;g18e6012f1c5_0_4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8e6012f1c5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8e6012f1c5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e6012f1c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8e6012f1c5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/>
              <a:t>Remote sensing data can and does really come in with ALL of these topics that we work in - remote sensing is very important in the drought space. Particularly when we’re looking at areas where observational data might not be as plentiful - either here in the US or especially globally.</a:t>
            </a:r>
            <a:endParaRPr/>
          </a:p>
        </p:txBody>
      </p:sp>
      <p:sp>
        <p:nvSpPr>
          <p:cNvPr id="293" name="Google Shape;293;g18e6012f1c5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8e6012f1c5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18e6012f1c5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d74d73f9e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12d74d73f9e_0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9" name="Google Shape;329;g12d74d73f9e_0_3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8e6012f1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14363"/>
            <a:ext cx="5451475" cy="3067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18e6012f1c5_0_0:notes"/>
          <p:cNvSpPr txBox="1">
            <a:spLocks noGrp="1"/>
          </p:cNvSpPr>
          <p:nvPr>
            <p:ph type="body" idx="1"/>
          </p:nvPr>
        </p:nvSpPr>
        <p:spPr>
          <a:xfrm>
            <a:off x="685800" y="3681413"/>
            <a:ext cx="5486400" cy="4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18e6012f1c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8e6012f1c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18e6012f1c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g18e6012f1c5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8e6012f1c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18e6012f1c5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18e6012f1c5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8e6012f1c5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8e6012f1c5_0_6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18e6012f1c5_0_6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8e6012f1c5_0_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8e6012f1c5_0_6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Karuk Tribe: California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CSKT: Montana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Umatilla: Oregon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Coeur d’Alene: Idaho</a:t>
            </a:r>
            <a:endParaRPr/>
          </a:p>
        </p:txBody>
      </p:sp>
      <p:sp>
        <p:nvSpPr>
          <p:cNvPr id="215" name="Google Shape;215;g18e6012f1c5_0_6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8e6012f1c5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18e6012f1c5_0_6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18e6012f1c5_0_6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8e6012f1c5_0_6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8e6012f1c5_0_6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8e6012f1c5_0_6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8e6012f1c5_0_6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8e6012f1c5_0_6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18e6012f1c5_0_6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861218" y="582269"/>
            <a:ext cx="4363800" cy="12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5400"/>
              <a:buFont typeface="Calibri"/>
              <a:buNone/>
              <a:defRPr sz="4050" b="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861218" y="1987828"/>
            <a:ext cx="4363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1BC"/>
              </a:buClr>
              <a:buSzPts val="2400"/>
              <a:buNone/>
              <a:defRPr sz="1800">
                <a:solidFill>
                  <a:srgbClr val="0071B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4861218" y="2481103"/>
            <a:ext cx="35577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2000"/>
              <a:buNone/>
              <a:defRPr sz="1500" b="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middle">
  <p:cSld name="Title Only - midd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468314" y="474700"/>
            <a:ext cx="82074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4000"/>
              <a:buFont typeface="Calibri"/>
              <a:buNone/>
              <a:defRPr sz="3000" b="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468314" y="275035"/>
            <a:ext cx="8207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0071BC"/>
              </a:buClr>
              <a:buSzPts val="1400"/>
              <a:buNone/>
              <a:defRPr sz="1050" b="1">
                <a:solidFill>
                  <a:srgbClr val="0071B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right image">
  <p:cSld name="Half right image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-4503"/>
            <a:ext cx="3907500" cy="51480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highlight>
                <a:srgbClr val="0071B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306422" y="336178"/>
            <a:ext cx="3242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Calibri"/>
              <a:buNone/>
              <a:defRPr sz="33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>
            <a:spLocks noGrp="1"/>
          </p:cNvSpPr>
          <p:nvPr>
            <p:ph type="pic" idx="2"/>
          </p:nvPr>
        </p:nvSpPr>
        <p:spPr>
          <a:xfrm>
            <a:off x="4572000" y="-4503"/>
            <a:ext cx="4572000" cy="51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424750" y="1432109"/>
            <a:ext cx="3352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05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1800"/>
              <a:buNone/>
              <a:defRPr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6000"/>
              <a:buFont typeface="Calibri"/>
              <a:buNone/>
              <a:defRPr sz="450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1BC"/>
              </a:buClr>
              <a:buSzPts val="2400"/>
              <a:buNone/>
              <a:defRPr sz="1800" b="1">
                <a:solidFill>
                  <a:srgbClr val="0071BC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1800"/>
              <a:buNone/>
              <a:defRPr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ptopMockup - middle">
  <p:cSld name="LaptopMockup - midd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468314" y="474700"/>
            <a:ext cx="8207400" cy="4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4000"/>
              <a:buFont typeface="Calibri"/>
              <a:buNone/>
              <a:defRPr sz="3000" b="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508739" y="1059347"/>
            <a:ext cx="82074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05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>
            <a:spLocks noGrp="1"/>
          </p:cNvSpPr>
          <p:nvPr>
            <p:ph type="pic" idx="2"/>
          </p:nvPr>
        </p:nvSpPr>
        <p:spPr>
          <a:xfrm>
            <a:off x="2857501" y="1565910"/>
            <a:ext cx="3400500" cy="21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Arial"/>
              <a:buNone/>
              <a:defRPr sz="1200" b="0" i="1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6000"/>
              <a:buFont typeface="Calibri"/>
              <a:buNone/>
              <a:defRPr sz="450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1800"/>
              <a:buNone/>
              <a:defRPr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1800"/>
              <a:buNone/>
              <a:defRPr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3200"/>
              <a:buFont typeface="Calibri"/>
              <a:buNone/>
              <a:defRPr sz="2400">
                <a:solidFill>
                  <a:srgbClr val="112E5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371600" lvl="2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2286000" lvl="4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743200" lvl="5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 rot="5400000">
            <a:off x="5350051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1">
  <p:cSld name="1_Title Slide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ctrTitle"/>
          </p:nvPr>
        </p:nvSpPr>
        <p:spPr>
          <a:xfrm>
            <a:off x="4861217" y="582269"/>
            <a:ext cx="4363800" cy="12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Font typeface="Calibri"/>
              <a:buNone/>
              <a:defRPr sz="4100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subTitle" idx="1"/>
          </p:nvPr>
        </p:nvSpPr>
        <p:spPr>
          <a:xfrm>
            <a:off x="4861217" y="1987827"/>
            <a:ext cx="4363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2"/>
          </p:nvPr>
        </p:nvSpPr>
        <p:spPr>
          <a:xfrm>
            <a:off x="4861217" y="2788754"/>
            <a:ext cx="3557700" cy="2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body" idx="3"/>
          </p:nvPr>
        </p:nvSpPr>
        <p:spPr>
          <a:xfrm>
            <a:off x="4861217" y="3037000"/>
            <a:ext cx="3557700" cy="1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900"/>
              <a:buNone/>
              <a:defRPr sz="9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right image 1">
  <p:cSld name="Half right image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/>
          <p:nvPr/>
        </p:nvSpPr>
        <p:spPr>
          <a:xfrm>
            <a:off x="0" y="-4503"/>
            <a:ext cx="3907200" cy="51480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0"/>
          <p:cNvSpPr txBox="1">
            <a:spLocks noGrp="1"/>
          </p:cNvSpPr>
          <p:nvPr>
            <p:ph type="title"/>
          </p:nvPr>
        </p:nvSpPr>
        <p:spPr>
          <a:xfrm>
            <a:off x="664647" y="1172503"/>
            <a:ext cx="3242700" cy="8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>
            <a:spLocks noGrp="1"/>
          </p:cNvSpPr>
          <p:nvPr>
            <p:ph type="pic" idx="2"/>
          </p:nvPr>
        </p:nvSpPr>
        <p:spPr>
          <a:xfrm>
            <a:off x="4572000" y="-4503"/>
            <a:ext cx="4572000" cy="514800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609599" y="2919610"/>
            <a:ext cx="3352800" cy="13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body" idx="3"/>
          </p:nvPr>
        </p:nvSpPr>
        <p:spPr>
          <a:xfrm>
            <a:off x="609599" y="920795"/>
            <a:ext cx="3352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DB81E"/>
              </a:buClr>
              <a:buSzPts val="1100"/>
              <a:buNone/>
              <a:defRPr sz="1100" b="1">
                <a:solidFill>
                  <a:srgbClr val="FDB81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2E51"/>
              </a:buClr>
              <a:buSzPts val="4400"/>
              <a:buFont typeface="Helvetica Neue"/>
              <a:buNone/>
              <a:defRPr sz="4400" b="1" i="0" u="none" strike="noStrike" cap="none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2E51"/>
              </a:buClr>
              <a:buSzPts val="2800"/>
              <a:buFont typeface="Source Sans Pro"/>
              <a:buChar char="•"/>
              <a:defRPr sz="2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2400"/>
              <a:buFont typeface="Source Sans Pro"/>
              <a:buChar char="•"/>
              <a:defRPr sz="24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2000"/>
              <a:buFont typeface="Source Sans Pro"/>
              <a:buChar char="•"/>
              <a:defRPr sz="20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12E51"/>
              </a:buClr>
              <a:buSzPts val="1800"/>
              <a:buFont typeface="Source Sans Pro"/>
              <a:buChar char="•"/>
              <a:defRPr sz="1800" i="0" u="none" strike="noStrike" cap="none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roughtimpacts.unl.ed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mailto:molly.woloszyn@noa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 rotWithShape="1">
          <a:blip r:embed="rId3">
            <a:alphaModFix/>
          </a:blip>
          <a:srcRect t="14161" r="1146" b="1343"/>
          <a:stretch/>
        </p:blipFill>
        <p:spPr>
          <a:xfrm>
            <a:off x="0" y="0"/>
            <a:ext cx="9143997" cy="5198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/>
          <p:nvPr/>
        </p:nvSpPr>
        <p:spPr>
          <a:xfrm>
            <a:off x="1162875" y="1053350"/>
            <a:ext cx="6778500" cy="3230400"/>
          </a:xfrm>
          <a:prstGeom prst="rect">
            <a:avLst/>
          </a:prstGeom>
          <a:solidFill>
            <a:srgbClr val="FFFFFF">
              <a:alpha val="7765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31"/>
          <p:cNvSpPr txBox="1"/>
          <p:nvPr/>
        </p:nvSpPr>
        <p:spPr>
          <a:xfrm>
            <a:off x="1314450" y="1574616"/>
            <a:ext cx="6515100" cy="1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16"/>
              <a:buFont typeface="Arial"/>
              <a:buNone/>
            </a:pPr>
            <a:r>
              <a:rPr lang="en" sz="2000" b="1" dirty="0">
                <a:solidFill>
                  <a:srgbClr val="0071B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National Integrated Drought Information System (NIDIS)</a:t>
            </a:r>
            <a:endParaRPr sz="2000" b="1" dirty="0">
              <a:solidFill>
                <a:srgbClr val="0071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16"/>
              <a:buFont typeface="Arial"/>
              <a:buNone/>
            </a:pPr>
            <a:r>
              <a:rPr lang="en" sz="3400" b="1" dirty="0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Tribal Engagement Activities</a:t>
            </a:r>
            <a:endParaRPr sz="3400" b="1" dirty="0">
              <a:solidFill>
                <a:srgbClr val="11138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subTitle" idx="1"/>
          </p:nvPr>
        </p:nvSpPr>
        <p:spPr>
          <a:xfrm>
            <a:off x="1377725" y="2958975"/>
            <a:ext cx="6373500" cy="10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500"/>
              <a:buNone/>
            </a:pPr>
            <a:r>
              <a:rPr lang="en" sz="2400" b="1">
                <a:solidFill>
                  <a:srgbClr val="0071BC"/>
                </a:solidFill>
              </a:rPr>
              <a:t>Molly Woloszyn</a:t>
            </a:r>
            <a:endParaRPr sz="2400" b="1">
              <a:solidFill>
                <a:srgbClr val="0071BC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500"/>
              <a:buNone/>
            </a:pPr>
            <a:endParaRPr sz="2100" b="1">
              <a:solidFill>
                <a:srgbClr val="0071BC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500"/>
              <a:buNone/>
            </a:pPr>
            <a:r>
              <a:rPr lang="en" sz="2100" b="1">
                <a:solidFill>
                  <a:srgbClr val="0071BC"/>
                </a:solidFill>
              </a:rPr>
              <a:t>GPTWA Meeting  |  Deadwood, SD</a:t>
            </a:r>
            <a:endParaRPr sz="2100" b="1">
              <a:solidFill>
                <a:srgbClr val="0071BC"/>
              </a:solidFill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500"/>
              <a:buNone/>
            </a:pPr>
            <a:r>
              <a:rPr lang="en" sz="2100" b="1">
                <a:solidFill>
                  <a:srgbClr val="0071BC"/>
                </a:solidFill>
              </a:rPr>
              <a:t>November 16-17, 2022</a:t>
            </a:r>
            <a:endParaRPr>
              <a:solidFill>
                <a:srgbClr val="11138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1" name="Google Shape;161;p31"/>
          <p:cNvSpPr/>
          <p:nvPr/>
        </p:nvSpPr>
        <p:spPr>
          <a:xfrm>
            <a:off x="3856137" y="27514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2" name="Google Shape;1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217" y="588350"/>
            <a:ext cx="887419" cy="80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9137" y="441600"/>
            <a:ext cx="1133623" cy="113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03625" y="657049"/>
            <a:ext cx="1481249" cy="7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0"/>
          <p:cNvSpPr/>
          <p:nvPr/>
        </p:nvSpPr>
        <p:spPr>
          <a:xfrm>
            <a:off x="0" y="1504800"/>
            <a:ext cx="9144000" cy="3638700"/>
          </a:xfrm>
          <a:prstGeom prst="rect">
            <a:avLst/>
          </a:prstGeom>
          <a:solidFill>
            <a:srgbClr val="0071BC"/>
          </a:solidFill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40"/>
          <p:cNvSpPr txBox="1">
            <a:spLocks noGrp="1"/>
          </p:cNvSpPr>
          <p:nvPr>
            <p:ph type="title"/>
          </p:nvPr>
        </p:nvSpPr>
        <p:spPr>
          <a:xfrm>
            <a:off x="161400" y="510050"/>
            <a:ext cx="88212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000"/>
              <a:t>Future Plans</a:t>
            </a:r>
            <a:endParaRPr sz="30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40"/>
          <p:cNvSpPr txBox="1">
            <a:spLocks noGrp="1"/>
          </p:cNvSpPr>
          <p:nvPr>
            <p:ph type="body" idx="1"/>
          </p:nvPr>
        </p:nvSpPr>
        <p:spPr>
          <a:xfrm>
            <a:off x="497275" y="176823"/>
            <a:ext cx="8207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r>
              <a:rPr lang="en" sz="1800" b="1">
                <a:solidFill>
                  <a:srgbClr val="0071BC"/>
                </a:solidFill>
              </a:rPr>
              <a:t>NIDIS TRIBAL ENGAGEMENT</a:t>
            </a:r>
            <a:endParaRPr sz="1800" b="1">
              <a:solidFill>
                <a:srgbClr val="0071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5" name="Google Shape;265;p40"/>
          <p:cNvSpPr/>
          <p:nvPr/>
        </p:nvSpPr>
        <p:spPr>
          <a:xfrm>
            <a:off x="3904987" y="11880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4031100" y="1616550"/>
            <a:ext cx="47730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 pages where you can </a:t>
            </a:r>
            <a:r>
              <a:rPr lang="en" sz="19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drill down</a:t>
            </a: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 tribal reservations for drought information.</a:t>
            </a: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Conduct </a:t>
            </a:r>
            <a:r>
              <a:rPr lang="en" sz="19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regional listening sessions</a:t>
            </a: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with tribal partners on future website development.</a:t>
            </a: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Hold </a:t>
            </a:r>
            <a:r>
              <a:rPr lang="en" sz="19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 action plan discussions</a:t>
            </a: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with tribal partners.</a:t>
            </a: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Increased partnerships with </a:t>
            </a:r>
            <a:r>
              <a:rPr lang="en" sz="19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TCUs</a:t>
            </a:r>
            <a:endParaRPr sz="19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7" name="Google Shape;26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900" y="1675700"/>
            <a:ext cx="3682849" cy="327884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/>
          <p:nvPr/>
        </p:nvSpPr>
        <p:spPr>
          <a:xfrm>
            <a:off x="25" y="1228150"/>
            <a:ext cx="9144000" cy="39153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highlight>
                <a:srgbClr val="4472C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41"/>
          <p:cNvSpPr txBox="1">
            <a:spLocks noGrp="1"/>
          </p:cNvSpPr>
          <p:nvPr>
            <p:ph type="title"/>
          </p:nvPr>
        </p:nvSpPr>
        <p:spPr>
          <a:xfrm>
            <a:off x="142800" y="172775"/>
            <a:ext cx="4966500" cy="10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lang="en" sz="2800">
                <a:solidFill>
                  <a:srgbClr val="112E51"/>
                </a:solidFill>
              </a:rPr>
              <a:t>Missouri River Basin DEWS </a:t>
            </a:r>
            <a:endParaRPr sz="2800">
              <a:solidFill>
                <a:srgbClr val="112E5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rPr lang="en" sz="2800">
                <a:solidFill>
                  <a:srgbClr val="112E51"/>
                </a:solidFill>
              </a:rPr>
              <a:t>Strategic Action Plan</a:t>
            </a:r>
            <a:endParaRPr sz="28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2051" y="136450"/>
            <a:ext cx="3759100" cy="48819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1"/>
          <p:cNvSpPr txBox="1"/>
          <p:nvPr/>
        </p:nvSpPr>
        <p:spPr>
          <a:xfrm>
            <a:off x="142800" y="1461900"/>
            <a:ext cx="3930000" cy="3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23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Priorities</a:t>
            </a:r>
            <a:endParaRPr sz="23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 indicators &amp; impacts to inform planning</a:t>
            </a:r>
            <a:b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Proactive drought management actions</a:t>
            </a:r>
            <a:b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Integrated/applied research</a:t>
            </a:r>
            <a:b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Source Sans Pro"/>
              <a:buChar char="●"/>
            </a:pPr>
            <a:r>
              <a:rPr lang="en" sz="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Collaboration and network building</a:t>
            </a:r>
            <a:endParaRPr sz="2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4">
            <a:alphaModFix/>
          </a:blip>
          <a:srcRect l="33628" t="7939" r="31839" b="53330"/>
          <a:stretch/>
        </p:blipFill>
        <p:spPr>
          <a:xfrm>
            <a:off x="3789475" y="1941950"/>
            <a:ext cx="2652000" cy="2325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/>
          <p:nvPr/>
        </p:nvSpPr>
        <p:spPr>
          <a:xfrm>
            <a:off x="4713125" y="0"/>
            <a:ext cx="4440300" cy="51435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42"/>
          <p:cNvSpPr txBox="1"/>
          <p:nvPr/>
        </p:nvSpPr>
        <p:spPr>
          <a:xfrm>
            <a:off x="6664775" y="2357725"/>
            <a:ext cx="2362500" cy="21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Overview of…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ource Sans Pro"/>
              <a:buChar char="●"/>
            </a:pPr>
            <a:r>
              <a:rPr lang="en" sz="2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Evolution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ource Sans Pro"/>
              <a:buChar char="●"/>
            </a:pPr>
            <a:r>
              <a:rPr lang="en" sz="2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Impacts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ource Sans Pro"/>
              <a:buChar char="●"/>
            </a:pPr>
            <a:r>
              <a:rPr lang="en" sz="2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Response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marR="0" lvl="0" indent="-3619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Source Sans Pro"/>
              <a:buChar char="●"/>
            </a:pPr>
            <a:r>
              <a:rPr lang="en" sz="21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New/ongoing needs and gaps</a:t>
            </a:r>
            <a:endParaRPr sz="21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4" name="Google Shape;284;p42"/>
          <p:cNvSpPr txBox="1">
            <a:spLocks noGrp="1"/>
          </p:cNvSpPr>
          <p:nvPr>
            <p:ph type="title"/>
          </p:nvPr>
        </p:nvSpPr>
        <p:spPr>
          <a:xfrm>
            <a:off x="4912575" y="184050"/>
            <a:ext cx="40410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000">
                <a:solidFill>
                  <a:srgbClr val="FFFFFF"/>
                </a:solidFill>
              </a:rPr>
              <a:t>2020-2021 </a:t>
            </a:r>
            <a:endParaRPr sz="30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000">
                <a:solidFill>
                  <a:srgbClr val="FFFFFF"/>
                </a:solidFill>
              </a:rPr>
              <a:t>MRB Drought Assessment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285" name="Google Shape;285;p42"/>
          <p:cNvSpPr/>
          <p:nvPr/>
        </p:nvSpPr>
        <p:spPr>
          <a:xfrm>
            <a:off x="6237279" y="1706561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FDB8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75" y="0"/>
            <a:ext cx="395987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 rot="-620479">
            <a:off x="1020154" y="610766"/>
            <a:ext cx="2655537" cy="554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DB81E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COMING SOON!</a:t>
            </a:r>
            <a:endParaRPr sz="2400" b="1">
              <a:solidFill>
                <a:srgbClr val="FDB81E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88" name="Google Shape;288;p42"/>
          <p:cNvPicPr preferRelativeResize="0"/>
          <p:nvPr/>
        </p:nvPicPr>
        <p:blipFill rotWithShape="1">
          <a:blip r:embed="rId4">
            <a:alphaModFix/>
          </a:blip>
          <a:srcRect l="38019" t="12861"/>
          <a:stretch/>
        </p:blipFill>
        <p:spPr>
          <a:xfrm>
            <a:off x="4027350" y="2052888"/>
            <a:ext cx="2517350" cy="2735475"/>
          </a:xfrm>
          <a:prstGeom prst="rect">
            <a:avLst/>
          </a:prstGeom>
          <a:noFill/>
          <a:ln w="9525" cap="flat" cmpd="sng">
            <a:solidFill>
              <a:srgbClr val="112E5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9" name="Google Shape;289;p42"/>
          <p:cNvSpPr txBox="1"/>
          <p:nvPr/>
        </p:nvSpPr>
        <p:spPr>
          <a:xfrm>
            <a:off x="5385325" y="4468975"/>
            <a:ext cx="14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August 31, 2021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3"/>
          <p:cNvSpPr/>
          <p:nvPr/>
        </p:nvSpPr>
        <p:spPr>
          <a:xfrm>
            <a:off x="0" y="1688794"/>
            <a:ext cx="9144000" cy="3454706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200" i="0" u="none" strike="noStrike" cap="non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1284790" y="1592062"/>
            <a:ext cx="138600" cy="2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43"/>
          <p:cNvSpPr txBox="1">
            <a:spLocks noGrp="1"/>
          </p:cNvSpPr>
          <p:nvPr>
            <p:ph type="title"/>
          </p:nvPr>
        </p:nvSpPr>
        <p:spPr>
          <a:xfrm>
            <a:off x="444750" y="717100"/>
            <a:ext cx="82074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600" b="1"/>
              <a:t>NIDIS in Action Across the U.S.</a:t>
            </a:r>
            <a:endParaRPr sz="36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endParaRPr sz="3600" b="1"/>
          </a:p>
        </p:txBody>
      </p:sp>
      <p:sp>
        <p:nvSpPr>
          <p:cNvPr id="298" name="Google Shape;298;p43"/>
          <p:cNvSpPr txBox="1">
            <a:spLocks noGrp="1"/>
          </p:cNvSpPr>
          <p:nvPr>
            <p:ph type="body" idx="1"/>
          </p:nvPr>
        </p:nvSpPr>
        <p:spPr>
          <a:xfrm>
            <a:off x="491850" y="307673"/>
            <a:ext cx="8207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NATIONAL INTEGRATED DROUGHT INFORMATION SYSTEM (NIDIS)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9" name="Google Shape;299;p43"/>
          <p:cNvSpPr/>
          <p:nvPr/>
        </p:nvSpPr>
        <p:spPr>
          <a:xfrm>
            <a:off x="3876012" y="1440691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3"/>
          <p:cNvSpPr txBox="1"/>
          <p:nvPr/>
        </p:nvSpPr>
        <p:spPr>
          <a:xfrm>
            <a:off x="279175" y="3404825"/>
            <a:ext cx="1336200" cy="9516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Drought </a:t>
            </a: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&amp;</a:t>
            </a: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Human</a:t>
            </a: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Health</a:t>
            </a:r>
            <a:endParaRPr sz="18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01" name="Google Shape;301;p43"/>
          <p:cNvSpPr txBox="1"/>
          <p:nvPr/>
        </p:nvSpPr>
        <p:spPr>
          <a:xfrm>
            <a:off x="1627500" y="3511054"/>
            <a:ext cx="1410300" cy="8256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Drought </a:t>
            </a: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&amp;</a:t>
            </a: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 </a:t>
            </a:r>
            <a:endParaRPr sz="1800" i="0" u="none" strike="noStrike" cap="none">
              <a:solidFill>
                <a:srgbClr val="FFFFFF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i="0" u="none" strike="noStrike" cap="none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Wildfire</a:t>
            </a:r>
            <a:endParaRPr sz="18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02" name="Google Shape;302;p43"/>
          <p:cNvSpPr txBox="1"/>
          <p:nvPr/>
        </p:nvSpPr>
        <p:spPr>
          <a:xfrm>
            <a:off x="3067963" y="3505926"/>
            <a:ext cx="1410300" cy="7494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Flash Drought</a:t>
            </a:r>
            <a:endParaRPr sz="18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03" name="Google Shape;303;p43"/>
          <p:cNvSpPr txBox="1"/>
          <p:nvPr/>
        </p:nvSpPr>
        <p:spPr>
          <a:xfrm>
            <a:off x="4508425" y="3404828"/>
            <a:ext cx="1410300" cy="9516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Drought in a Changing Climate</a:t>
            </a:r>
            <a:endParaRPr sz="18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304" name="Google Shape;304;p43"/>
          <p:cNvSpPr txBox="1"/>
          <p:nvPr/>
        </p:nvSpPr>
        <p:spPr>
          <a:xfrm>
            <a:off x="6040988" y="3467825"/>
            <a:ext cx="1336200" cy="8256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128000" tIns="128000" rIns="128000" bIns="1280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Soil Moisture</a:t>
            </a:r>
            <a:endParaRPr sz="1800" i="0" u="none" strike="noStrike" cap="none">
              <a:solidFill>
                <a:srgbClr val="000000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pic>
        <p:nvPicPr>
          <p:cNvPr id="305" name="Google Shape;305;p43"/>
          <p:cNvPicPr preferRelativeResize="0"/>
          <p:nvPr/>
        </p:nvPicPr>
        <p:blipFill rotWithShape="1">
          <a:blip r:embed="rId3">
            <a:alphaModFix/>
          </a:blip>
          <a:srcRect l="17901" r="20347"/>
          <a:stretch/>
        </p:blipFill>
        <p:spPr>
          <a:xfrm>
            <a:off x="3147600" y="2139275"/>
            <a:ext cx="1336299" cy="118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3"/>
          <p:cNvPicPr preferRelativeResize="0"/>
          <p:nvPr/>
        </p:nvPicPr>
        <p:blipFill rotWithShape="1">
          <a:blip r:embed="rId4">
            <a:alphaModFix/>
          </a:blip>
          <a:srcRect l="18683" r="6370"/>
          <a:stretch/>
        </p:blipFill>
        <p:spPr>
          <a:xfrm>
            <a:off x="1713075" y="2139400"/>
            <a:ext cx="1336300" cy="118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 rotWithShape="1">
          <a:blip r:embed="rId5">
            <a:alphaModFix/>
          </a:blip>
          <a:srcRect l="14261" r="10798"/>
          <a:stretch/>
        </p:blipFill>
        <p:spPr>
          <a:xfrm>
            <a:off x="279175" y="2139388"/>
            <a:ext cx="1336300" cy="118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3"/>
          <p:cNvPicPr preferRelativeResize="0"/>
          <p:nvPr/>
        </p:nvPicPr>
        <p:blipFill rotWithShape="1">
          <a:blip r:embed="rId6">
            <a:alphaModFix/>
          </a:blip>
          <a:srcRect l="25054"/>
          <a:stretch/>
        </p:blipFill>
        <p:spPr>
          <a:xfrm>
            <a:off x="6016650" y="2139388"/>
            <a:ext cx="1336300" cy="11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3"/>
          <p:cNvSpPr txBox="1"/>
          <p:nvPr/>
        </p:nvSpPr>
        <p:spPr>
          <a:xfrm>
            <a:off x="7462775" y="3332850"/>
            <a:ext cx="13362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Drought Indicators and Triggers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0" name="Google Shape;310;p43"/>
          <p:cNvPicPr preferRelativeResize="0"/>
          <p:nvPr/>
        </p:nvPicPr>
        <p:blipFill rotWithShape="1">
          <a:blip r:embed="rId7">
            <a:alphaModFix/>
          </a:blip>
          <a:srcRect l="20888" t="15424" r="31863" b="46444"/>
          <a:stretch/>
        </p:blipFill>
        <p:spPr>
          <a:xfrm>
            <a:off x="7476675" y="2139450"/>
            <a:ext cx="1336200" cy="11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3"/>
          <p:cNvPicPr preferRelativeResize="0"/>
          <p:nvPr/>
        </p:nvPicPr>
        <p:blipFill rotWithShape="1">
          <a:blip r:embed="rId8">
            <a:alphaModFix/>
          </a:blip>
          <a:srcRect l="17830" t="29111" r="18328" b="36441"/>
          <a:stretch/>
        </p:blipFill>
        <p:spPr>
          <a:xfrm>
            <a:off x="4582174" y="2139463"/>
            <a:ext cx="1336200" cy="11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4"/>
          <p:cNvSpPr/>
          <p:nvPr/>
        </p:nvSpPr>
        <p:spPr>
          <a:xfrm>
            <a:off x="5053850" y="0"/>
            <a:ext cx="4099500" cy="51435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4"/>
          <p:cNvSpPr txBox="1"/>
          <p:nvPr/>
        </p:nvSpPr>
        <p:spPr>
          <a:xfrm>
            <a:off x="5187100" y="2168400"/>
            <a:ext cx="3857700" cy="26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41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Char char="•"/>
            </a:pPr>
            <a: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It is </a:t>
            </a:r>
            <a:r>
              <a:rPr lang="en" sz="16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really important to know what is happening on-the-ground</a:t>
            </a:r>
            <a: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for drought monitoring, response, and planning.</a:t>
            </a:r>
            <a:b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5900" marR="0" lvl="0" indent="-241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Char char="•"/>
            </a:pPr>
            <a: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There is a system for </a:t>
            </a:r>
            <a:r>
              <a:rPr lang="en" sz="16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anyone to report their conditions</a:t>
            </a:r>
            <a: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on the ground (text/photos).</a:t>
            </a:r>
            <a:b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15900" marR="0" lvl="0" indent="-2413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Source Sans Pro"/>
              <a:buChar char="•"/>
            </a:pPr>
            <a:r>
              <a:rPr lang="en" sz="1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Condition Monitoring Observer Reports (CMOR): </a:t>
            </a:r>
            <a:r>
              <a:rPr lang="en" sz="1600" u="sng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https://droughtimpacts.unl.edu</a:t>
            </a:r>
            <a:r>
              <a:rPr lang="en" sz="160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6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6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5285175" y="184050"/>
            <a:ext cx="3668400" cy="15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200" dirty="0">
                <a:solidFill>
                  <a:srgbClr val="FFFFFF"/>
                </a:solidFill>
              </a:rPr>
              <a:t>Drought Impact Reporting Resources</a:t>
            </a:r>
            <a:endParaRPr sz="3200" b="1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9" name="Google Shape;319;p44"/>
          <p:cNvSpPr/>
          <p:nvPr/>
        </p:nvSpPr>
        <p:spPr>
          <a:xfrm>
            <a:off x="6423379" y="172248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FDB8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0350" y="4161262"/>
            <a:ext cx="881100" cy="87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4749051" cy="23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218376"/>
            <a:ext cx="1987000" cy="2649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44"/>
          <p:cNvCxnSpPr>
            <a:endCxn id="322" idx="0"/>
          </p:cNvCxnSpPr>
          <p:nvPr/>
        </p:nvCxnSpPr>
        <p:spPr>
          <a:xfrm flipH="1">
            <a:off x="1145900" y="1396376"/>
            <a:ext cx="881100" cy="8220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24" name="Google Shape;324;p44"/>
          <p:cNvCxnSpPr/>
          <p:nvPr/>
        </p:nvCxnSpPr>
        <p:spPr>
          <a:xfrm>
            <a:off x="2089300" y="1343700"/>
            <a:ext cx="700500" cy="1260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5" name="Google Shape;325;p44"/>
          <p:cNvSpPr txBox="1"/>
          <p:nvPr/>
        </p:nvSpPr>
        <p:spPr>
          <a:xfrm>
            <a:off x="2259825" y="2542700"/>
            <a:ext cx="24261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2323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“Widespread rapid tree death is occurring particularly with for trees in this area. Wildlife has been forced to migrate into new areas as a result of the lack of surface water that is typically available at this time.”</a:t>
            </a:r>
            <a:endParaRPr sz="1300">
              <a:solidFill>
                <a:srgbClr val="32323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5"/>
          <p:cNvPicPr preferRelativeResize="0"/>
          <p:nvPr/>
        </p:nvPicPr>
        <p:blipFill rotWithShape="1">
          <a:blip r:embed="rId3">
            <a:alphaModFix/>
          </a:blip>
          <a:srcRect t="16180" r="1146" b="-675"/>
          <a:stretch/>
        </p:blipFill>
        <p:spPr>
          <a:xfrm>
            <a:off x="11681" y="0"/>
            <a:ext cx="9132319" cy="519885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5"/>
          <p:cNvSpPr/>
          <p:nvPr/>
        </p:nvSpPr>
        <p:spPr>
          <a:xfrm>
            <a:off x="11675" y="0"/>
            <a:ext cx="3710400" cy="519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7367" y="4184125"/>
            <a:ext cx="887419" cy="80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2612" y="4018550"/>
            <a:ext cx="1133623" cy="1133023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5"/>
          <p:cNvSpPr txBox="1">
            <a:spLocks noGrp="1"/>
          </p:cNvSpPr>
          <p:nvPr>
            <p:ph type="ctrTitle"/>
          </p:nvPr>
        </p:nvSpPr>
        <p:spPr>
          <a:xfrm>
            <a:off x="97725" y="559675"/>
            <a:ext cx="36954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300" b="1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sz="33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6" name="Google Shape;336;p45"/>
          <p:cNvSpPr txBox="1">
            <a:spLocks noGrp="1"/>
          </p:cNvSpPr>
          <p:nvPr>
            <p:ph type="body" idx="2"/>
          </p:nvPr>
        </p:nvSpPr>
        <p:spPr>
          <a:xfrm>
            <a:off x="725200" y="2571750"/>
            <a:ext cx="2791800" cy="24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" sz="1700" b="1">
                <a:solidFill>
                  <a:srgbClr val="112E51"/>
                </a:solidFill>
              </a:rPr>
              <a:t>www.drought.gov</a:t>
            </a:r>
            <a:endParaRPr sz="1700" b="1">
              <a:solidFill>
                <a:srgbClr val="112E51"/>
              </a:solidFill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" sz="1700" b="1">
                <a:solidFill>
                  <a:srgbClr val="112E51"/>
                </a:solidFill>
              </a:rPr>
              <a:t>@DroughtGov</a:t>
            </a:r>
            <a:endParaRPr sz="1700" b="1">
              <a:solidFill>
                <a:srgbClr val="112E51"/>
              </a:solidFill>
            </a:endParaRPr>
          </a:p>
          <a:p>
            <a:pPr marL="0" lvl="0" indent="0" algn="l" rtl="0">
              <a:lnSpc>
                <a:spcPct val="16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" sz="1700" b="1">
                <a:solidFill>
                  <a:srgbClr val="112E51"/>
                </a:solidFill>
              </a:rPr>
              <a:t>@DroughtGov</a:t>
            </a:r>
            <a:endParaRPr sz="1700" b="1">
              <a:solidFill>
                <a:srgbClr val="112E5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</a:pPr>
            <a:r>
              <a:rPr lang="en" sz="1700" b="1">
                <a:solidFill>
                  <a:srgbClr val="112E51"/>
                </a:solidFill>
              </a:rPr>
              <a:t>National Integrated Drought Information System</a:t>
            </a:r>
            <a:endParaRPr sz="1700" b="1">
              <a:solidFill>
                <a:srgbClr val="112E51"/>
              </a:solidFill>
            </a:endParaRPr>
          </a:p>
        </p:txBody>
      </p:sp>
      <p:sp>
        <p:nvSpPr>
          <p:cNvPr id="337" name="Google Shape;337;p45"/>
          <p:cNvSpPr/>
          <p:nvPr/>
        </p:nvSpPr>
        <p:spPr>
          <a:xfrm>
            <a:off x="190500" y="1238275"/>
            <a:ext cx="20394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FDB8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750" y="2699850"/>
            <a:ext cx="458476" cy="41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5"/>
          <p:cNvPicPr preferRelativeResize="0"/>
          <p:nvPr/>
        </p:nvPicPr>
        <p:blipFill rotWithShape="1">
          <a:blip r:embed="rId6">
            <a:alphaModFix/>
          </a:blip>
          <a:srcRect t="89" b="89"/>
          <a:stretch/>
        </p:blipFill>
        <p:spPr>
          <a:xfrm>
            <a:off x="216750" y="3210000"/>
            <a:ext cx="458475" cy="4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50" y="3763525"/>
            <a:ext cx="458475" cy="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6750" y="4355825"/>
            <a:ext cx="458475" cy="4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5"/>
          <p:cNvSpPr txBox="1"/>
          <p:nvPr/>
        </p:nvSpPr>
        <p:spPr>
          <a:xfrm>
            <a:off x="142400" y="1625425"/>
            <a:ext cx="3386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Please reach out!  </a:t>
            </a:r>
            <a:r>
              <a:rPr lang="en" sz="1800" b="1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/>
              </a:rPr>
              <a:t>molly.woloszyn@noaa.gov</a:t>
            </a:r>
            <a:r>
              <a:rPr lang="en" sz="18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3" name="Google Shape;343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18025" y="4233999"/>
            <a:ext cx="1481249" cy="70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0619" y="2563613"/>
            <a:ext cx="4543381" cy="3113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573373"/>
            <a:ext cx="4600618" cy="3156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619" y="-573374"/>
            <a:ext cx="4543380" cy="313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563612"/>
            <a:ext cx="4600617" cy="3113913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2"/>
          <p:cNvSpPr/>
          <p:nvPr/>
        </p:nvSpPr>
        <p:spPr>
          <a:xfrm>
            <a:off x="1469250" y="661500"/>
            <a:ext cx="5996700" cy="367230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2107035" y="772713"/>
            <a:ext cx="49404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2100"/>
              <a:buFont typeface="Calibri"/>
              <a:buNone/>
            </a:pPr>
            <a:r>
              <a:rPr lang="en" sz="3300" b="1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</a:t>
            </a:r>
            <a:r>
              <a:rPr lang="en" sz="3300"/>
              <a:t>i</a:t>
            </a:r>
            <a:r>
              <a:rPr lang="en" sz="3300" b="1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NIDIS?</a:t>
            </a:r>
            <a:endParaRPr sz="3300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1591750" y="1558826"/>
            <a:ext cx="5828400" cy="25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2E51"/>
              </a:buClr>
              <a:buSzPts val="1500"/>
              <a:buFont typeface="Source Sans Pro"/>
              <a:buChar char="•"/>
            </a:pP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First authorized by Congress in 2006; reauthorized in 2014 and 2018. </a:t>
            </a:r>
            <a:endParaRPr sz="1500" dirty="0">
              <a:solidFill>
                <a:srgbClr val="112E5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2E51"/>
              </a:buClr>
              <a:buSzPts val="1500"/>
              <a:buChar char="•"/>
            </a:pP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Interagency mandate to develop and provide a</a:t>
            </a:r>
            <a:r>
              <a:rPr lang="en" sz="1500" b="1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national drought early warning information system</a:t>
            </a:r>
            <a:endParaRPr sz="1500" dirty="0">
              <a:solidFill>
                <a:srgbClr val="112E5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2E51"/>
              </a:buClr>
              <a:buSzPts val="1500"/>
              <a:buChar char="•"/>
            </a:pP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Enable the Nation to move </a:t>
            </a:r>
            <a:r>
              <a:rPr lang="en" sz="1500" b="1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from a reactive to a more proactive</a:t>
            </a: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approach to managing drought risks and impacts</a:t>
            </a:r>
            <a:endParaRPr sz="1500" dirty="0">
              <a:solidFill>
                <a:srgbClr val="112E5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2E51"/>
              </a:buClr>
              <a:buSzPts val="1500"/>
              <a:buFont typeface="Source Sans Pro"/>
              <a:buChar char="•"/>
            </a:pP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Authorizes NIDIS to </a:t>
            </a:r>
            <a:r>
              <a:rPr lang="en" sz="1500" b="1" dirty="0">
                <a:solidFill>
                  <a:srgbClr val="112E51"/>
                </a:solidFill>
              </a:rPr>
              <a:t>engage in partnerships</a:t>
            </a: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with federal, state, tribal, and local partners, as well as the private sector, academic institutions, and citizen scientists</a:t>
            </a:r>
            <a:endParaRPr sz="1500" dirty="0">
              <a:solidFill>
                <a:srgbClr val="112E5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177800" lvl="0" indent="-1841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12E51"/>
              </a:buClr>
              <a:buSzPts val="1500"/>
              <a:buFont typeface="Source Sans Pro"/>
              <a:buChar char="•"/>
            </a:pPr>
            <a:r>
              <a:rPr lang="en" sz="1500" dirty="0">
                <a:solidFill>
                  <a:srgbClr val="112E5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2018 Reauthorization: directs NOAA to develop a strategy for a </a:t>
            </a:r>
            <a:r>
              <a:rPr lang="en" sz="1500" b="1" dirty="0">
                <a:solidFill>
                  <a:srgbClr val="112E51"/>
                </a:solidFill>
              </a:rPr>
              <a:t>national coordinated soil moisture monitoring network</a:t>
            </a:r>
            <a:endParaRPr sz="1500" b="1" dirty="0">
              <a:solidFill>
                <a:srgbClr val="112E51"/>
              </a:solidFill>
            </a:endParaRPr>
          </a:p>
        </p:txBody>
      </p:sp>
      <p:sp>
        <p:nvSpPr>
          <p:cNvPr id="177" name="Google Shape;177;p32"/>
          <p:cNvSpPr/>
          <p:nvPr/>
        </p:nvSpPr>
        <p:spPr>
          <a:xfrm>
            <a:off x="4055386" y="1363264"/>
            <a:ext cx="1043700" cy="606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51425" tIns="25700" rIns="51425" bIns="2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/>
          <p:nvPr/>
        </p:nvSpPr>
        <p:spPr>
          <a:xfrm>
            <a:off x="0" y="0"/>
            <a:ext cx="3917700" cy="51435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title"/>
          </p:nvPr>
        </p:nvSpPr>
        <p:spPr>
          <a:xfrm>
            <a:off x="124375" y="647100"/>
            <a:ext cx="36954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300" b="1">
                <a:latin typeface="Helvetica Neue"/>
                <a:ea typeface="Helvetica Neue"/>
                <a:cs typeface="Helvetica Neue"/>
                <a:sym typeface="Helvetica Neue"/>
              </a:rPr>
              <a:t>Drought Early Warning</a:t>
            </a:r>
            <a:endParaRPr sz="3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5" name="Google Shape;185;p33"/>
          <p:cNvSpPr txBox="1">
            <a:spLocks noGrp="1"/>
          </p:cNvSpPr>
          <p:nvPr>
            <p:ph type="body" idx="1"/>
          </p:nvPr>
        </p:nvSpPr>
        <p:spPr>
          <a:xfrm>
            <a:off x="192725" y="2317475"/>
            <a:ext cx="3474600" cy="24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“Provision of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timely and effective information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that allows individuals exposed to a hazard to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take action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to avoid or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reduce their risk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and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prepare 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for an effective response.”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33"/>
          <p:cNvSpPr/>
          <p:nvPr/>
        </p:nvSpPr>
        <p:spPr>
          <a:xfrm>
            <a:off x="1260829" y="1847711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FDB8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33"/>
          <p:cNvSpPr txBox="1">
            <a:spLocks noGrp="1"/>
          </p:cNvSpPr>
          <p:nvPr>
            <p:ph type="body" idx="3"/>
          </p:nvPr>
        </p:nvSpPr>
        <p:spPr>
          <a:xfrm>
            <a:off x="280313" y="324804"/>
            <a:ext cx="3352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1700">
                <a:latin typeface="Source Sans Pro"/>
                <a:ea typeface="Source Sans Pro"/>
                <a:cs typeface="Source Sans Pro"/>
                <a:sym typeface="Source Sans Pro"/>
              </a:rPr>
              <a:t>APPROACH</a:t>
            </a:r>
            <a:endParaRPr sz="1700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8" name="Google Shape;188;p33"/>
          <p:cNvPicPr preferRelativeResize="0"/>
          <p:nvPr/>
        </p:nvPicPr>
        <p:blipFill rotWithShape="1">
          <a:blip r:embed="rId3">
            <a:alphaModFix/>
          </a:blip>
          <a:srcRect t="11501" b="9664"/>
          <a:stretch/>
        </p:blipFill>
        <p:spPr>
          <a:xfrm>
            <a:off x="4085375" y="592751"/>
            <a:ext cx="4935701" cy="38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/>
          <p:nvPr/>
        </p:nvSpPr>
        <p:spPr>
          <a:xfrm>
            <a:off x="0" y="0"/>
            <a:ext cx="3917700" cy="51435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4"/>
          <p:cNvSpPr txBox="1">
            <a:spLocks noGrp="1"/>
          </p:cNvSpPr>
          <p:nvPr>
            <p:ph type="title"/>
          </p:nvPr>
        </p:nvSpPr>
        <p:spPr>
          <a:xfrm>
            <a:off x="124375" y="647100"/>
            <a:ext cx="3695400" cy="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"/>
              <a:buNone/>
            </a:pPr>
            <a:r>
              <a:rPr lang="en" sz="3300" b="1">
                <a:latin typeface="Helvetica Neue"/>
                <a:ea typeface="Helvetica Neue"/>
                <a:cs typeface="Helvetica Neue"/>
                <a:sym typeface="Helvetica Neue"/>
              </a:rPr>
              <a:t>Drought Early Warning Systems</a:t>
            </a:r>
            <a:endParaRPr sz="3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34"/>
          <p:cNvSpPr txBox="1">
            <a:spLocks noGrp="1"/>
          </p:cNvSpPr>
          <p:nvPr>
            <p:ph type="body" idx="1"/>
          </p:nvPr>
        </p:nvSpPr>
        <p:spPr>
          <a:xfrm>
            <a:off x="235025" y="2317475"/>
            <a:ext cx="3490500" cy="24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A Drought Early Warning System (DEWS) utilizes new and existing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networks 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of federal, tribal, state, local and academic partners to </a:t>
            </a:r>
            <a:r>
              <a:rPr lang="en" sz="18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make climate and drought science accessible and useful </a:t>
            </a: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for decision makers.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7" name="Google Shape;197;p34"/>
          <p:cNvSpPr/>
          <p:nvPr/>
        </p:nvSpPr>
        <p:spPr>
          <a:xfrm>
            <a:off x="1260829" y="1847711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rgbClr val="FDB8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3"/>
          </p:nvPr>
        </p:nvSpPr>
        <p:spPr>
          <a:xfrm>
            <a:off x="280313" y="324804"/>
            <a:ext cx="3352800" cy="2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</a:pPr>
            <a:r>
              <a:rPr lang="en" sz="170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REGIONS</a:t>
            </a:r>
            <a:endParaRPr sz="1700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3">
            <a:alphaModFix/>
          </a:blip>
          <a:srcRect l="2143" t="4516"/>
          <a:stretch/>
        </p:blipFill>
        <p:spPr>
          <a:xfrm>
            <a:off x="3974075" y="647100"/>
            <a:ext cx="5056292" cy="3856725"/>
          </a:xfrm>
          <a:prstGeom prst="rect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/>
          <p:nvPr/>
        </p:nvSpPr>
        <p:spPr>
          <a:xfrm>
            <a:off x="0" y="1504800"/>
            <a:ext cx="9144000" cy="3638700"/>
          </a:xfrm>
          <a:prstGeom prst="rect">
            <a:avLst/>
          </a:prstGeom>
          <a:solidFill>
            <a:srgbClr val="0071BC"/>
          </a:solidFill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5"/>
          <p:cNvSpPr txBox="1"/>
          <p:nvPr/>
        </p:nvSpPr>
        <p:spPr>
          <a:xfrm>
            <a:off x="161400" y="1590025"/>
            <a:ext cx="56085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tribal engagement activities to implement in 2021 and beyond.</a:t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0" indent="-13335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Integrating tribal perspectives into NIDIS’ work is important to ensure tribal nations are equal partners in responding to drought.</a:t>
            </a:r>
            <a:b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lvl="0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Presents </a:t>
            </a:r>
            <a:r>
              <a:rPr lang="en" sz="1800" i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Guiding Principles of Engagement:</a:t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42950" lvl="1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Respecting tribal sovereignty</a:t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42950" lvl="1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Ensuring trust and reciprocity</a:t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42950" lvl="1" indent="-2476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Source Sans Pro"/>
              <a:buChar char="•"/>
            </a:pPr>
            <a:r>
              <a:rPr lang="en" sz="1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Ensuring DEWS are culturally appropriate and useful for tribal nations</a:t>
            </a: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6875" y="1666225"/>
            <a:ext cx="2550375" cy="3302049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8" name="Google Shape;208;p35"/>
          <p:cNvSpPr txBox="1">
            <a:spLocks noGrp="1"/>
          </p:cNvSpPr>
          <p:nvPr>
            <p:ph type="title"/>
          </p:nvPr>
        </p:nvSpPr>
        <p:spPr>
          <a:xfrm>
            <a:off x="161400" y="510050"/>
            <a:ext cx="88212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000">
                <a:solidFill>
                  <a:srgbClr val="112E51"/>
                </a:solidFill>
              </a:rPr>
              <a:t>NIDIS Tribal Drought Engagement Strategy</a:t>
            </a:r>
            <a:endParaRPr sz="30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497275" y="176823"/>
            <a:ext cx="8207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r>
              <a:rPr lang="en" sz="1800" b="1">
                <a:solidFill>
                  <a:srgbClr val="0071BC"/>
                </a:solidFill>
              </a:rPr>
              <a:t>NATIONAL INTEGRATED DROUGHT INFORMATION SYSTEM (NIDIS)</a:t>
            </a:r>
            <a:endParaRPr sz="1800" b="1">
              <a:solidFill>
                <a:srgbClr val="0071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0" name="Google Shape;210;p35"/>
          <p:cNvSpPr/>
          <p:nvPr/>
        </p:nvSpPr>
        <p:spPr>
          <a:xfrm>
            <a:off x="3904987" y="11880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1925" y="1945900"/>
            <a:ext cx="1371600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/>
          <p:nvPr/>
        </p:nvSpPr>
        <p:spPr>
          <a:xfrm>
            <a:off x="0" y="1335600"/>
            <a:ext cx="9144000" cy="3807900"/>
          </a:xfrm>
          <a:prstGeom prst="rect">
            <a:avLst/>
          </a:prstGeom>
          <a:solidFill>
            <a:srgbClr val="0071BC"/>
          </a:solidFill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161400" y="52850"/>
            <a:ext cx="88212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000"/>
              <a:t>Just Announced! </a:t>
            </a:r>
            <a:endParaRPr sz="30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000"/>
              <a:t>Four Tribal Drought Resilience Projects</a:t>
            </a:r>
            <a:endParaRPr sz="30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9" name="Google Shape;219;p36"/>
          <p:cNvSpPr/>
          <p:nvPr/>
        </p:nvSpPr>
        <p:spPr>
          <a:xfrm>
            <a:off x="3904987" y="11118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>
            <a:off x="131350" y="1510278"/>
            <a:ext cx="60303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Chími</a:t>
            </a:r>
            <a:r>
              <a:rPr lang="en" sz="1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600" dirty="0" err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nukárihihi</a:t>
            </a:r>
            <a:r>
              <a:rPr lang="en" sz="1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(Let’s Get Ready): Collaborative Climate Change and Drought Response Monitoring and Implementation (</a:t>
            </a:r>
            <a:r>
              <a:rPr lang="en" sz="1600" b="1" dirty="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Karuk Tribe</a:t>
            </a:r>
            <a:r>
              <a:rPr lang="en" sz="1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)</a:t>
            </a:r>
            <a:br>
              <a:rPr lang="en" sz="1600" dirty="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Native Drought Resilience: </a:t>
            </a:r>
            <a:r>
              <a:rPr lang="en" sz="1600" b="1" dirty="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Confederated Salish &amp; Kootenai Tribes (CSKT)</a:t>
            </a:r>
            <a: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Actions for Climate-Drought Adaptation</a:t>
            </a:r>
            <a:b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Developing a Drought Early Warning System and Indices for the </a:t>
            </a:r>
            <a:r>
              <a:rPr lang="en" sz="1600" b="1" dirty="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Confederated Tribes of the Umatilla Indian Reservation</a:t>
            </a:r>
            <a:br>
              <a:rPr lang="en" sz="1600" b="1" dirty="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 b="1" dirty="0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Strengthening Drought Preparedness on the </a:t>
            </a:r>
            <a:r>
              <a:rPr lang="en" sz="1600" b="1" dirty="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Coeur d’Alene Reservation</a:t>
            </a:r>
            <a:r>
              <a:rPr lang="en" sz="1600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through Wetland Restoration and Monitoring</a:t>
            </a:r>
            <a:endParaRPr sz="1600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 rotWithShape="1">
          <a:blip r:embed="rId3">
            <a:alphaModFix/>
          </a:blip>
          <a:srcRect l="47730" r="6647" b="10833"/>
          <a:stretch/>
        </p:blipFill>
        <p:spPr>
          <a:xfrm>
            <a:off x="6220550" y="1335600"/>
            <a:ext cx="2923448" cy="380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/>
          <p:nvPr/>
        </p:nvSpPr>
        <p:spPr>
          <a:xfrm>
            <a:off x="2232800" y="1018500"/>
            <a:ext cx="6911100" cy="4125000"/>
          </a:xfrm>
          <a:prstGeom prst="rect">
            <a:avLst/>
          </a:prstGeom>
          <a:solidFill>
            <a:srgbClr val="0071BC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547933" y="49660"/>
            <a:ext cx="83082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libri"/>
              <a:buNone/>
            </a:pPr>
            <a:r>
              <a:rPr lang="en" sz="2800" b="1" i="0" u="none" strike="noStrike" cap="none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NIDIS Tribal Strategy: Key </a:t>
            </a:r>
            <a:r>
              <a:rPr lang="en" sz="2800" b="1">
                <a:solidFill>
                  <a:srgbClr val="112E5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Activities</a:t>
            </a:r>
            <a:endParaRPr sz="2800" b="1">
              <a:solidFill>
                <a:srgbClr val="112E5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37"/>
          <p:cNvSpPr txBox="1"/>
          <p:nvPr/>
        </p:nvSpPr>
        <p:spPr>
          <a:xfrm>
            <a:off x="2361860" y="1159506"/>
            <a:ext cx="6570600" cy="3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Interdisciplinary Research and Applications</a:t>
            </a:r>
            <a:b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Integrate the results of drought research into tribal decision-making and planning. </a:t>
            </a: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Prediction and Forecasting</a:t>
            </a:r>
            <a:endParaRPr sz="15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Assist tribal partners in applying predictions and forecasts for drought.</a:t>
            </a: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Observations and Monitoring</a:t>
            </a:r>
            <a:endParaRPr sz="15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 the expansion of reservation-specific drought observation data.</a:t>
            </a: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Planning and Preparedness</a:t>
            </a:r>
            <a:endParaRPr sz="15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Help with planning, but also help to advance action/implementation of actions.</a:t>
            </a: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Communications and Outreach</a:t>
            </a:r>
            <a:endParaRPr sz="15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Ensure tribes are integral partners in the implementation of NIDIS.</a:t>
            </a:r>
            <a:endParaRPr sz="15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0" name="Google Shape;230;p37"/>
          <p:cNvPicPr preferRelativeResize="0"/>
          <p:nvPr/>
        </p:nvPicPr>
        <p:blipFill rotWithShape="1">
          <a:blip r:embed="rId3">
            <a:alphaModFix/>
          </a:blip>
          <a:srcRect l="58602" r="11186" b="16198"/>
          <a:stretch/>
        </p:blipFill>
        <p:spPr>
          <a:xfrm>
            <a:off x="0" y="1018500"/>
            <a:ext cx="2232801" cy="412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7"/>
          <p:cNvSpPr/>
          <p:nvPr/>
        </p:nvSpPr>
        <p:spPr>
          <a:xfrm>
            <a:off x="3904987" y="807015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/>
          <p:nvPr/>
        </p:nvSpPr>
        <p:spPr>
          <a:xfrm>
            <a:off x="0" y="1433800"/>
            <a:ext cx="9144000" cy="3709800"/>
          </a:xfrm>
          <a:prstGeom prst="rect">
            <a:avLst/>
          </a:prstGeom>
          <a:solidFill>
            <a:srgbClr val="0071BC"/>
          </a:solidFill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3538500" y="1971863"/>
            <a:ext cx="29886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Drought.gov/tribal</a:t>
            </a:r>
            <a:endParaRPr sz="2600" b="1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5296975" y="3124800"/>
            <a:ext cx="3607200" cy="1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Information available:</a:t>
            </a:r>
            <a:endParaRPr sz="1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Source Sans Pro"/>
              <a:buChar char="•"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 monitoring on tribal lands</a:t>
            </a:r>
            <a:endParaRPr sz="1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Source Sans Pro"/>
              <a:buChar char="•"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 impacts</a:t>
            </a:r>
            <a:endParaRPr sz="1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Source Sans Pro"/>
              <a:buChar char="•"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Drought planning</a:t>
            </a:r>
            <a:endParaRPr sz="1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Source Sans Pro"/>
              <a:buChar char="•"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Case studies/projects</a:t>
            </a:r>
            <a:endParaRPr sz="13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0" marR="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Source Sans Pro"/>
              <a:buChar char="•"/>
            </a:pPr>
            <a:r>
              <a:rPr lang="en" sz="17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Resources</a:t>
            </a:r>
            <a:endParaRPr sz="17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0" name="Google Shape;240;p38"/>
          <p:cNvSpPr txBox="1">
            <a:spLocks noGrp="1"/>
          </p:cNvSpPr>
          <p:nvPr>
            <p:ph type="title"/>
          </p:nvPr>
        </p:nvSpPr>
        <p:spPr>
          <a:xfrm>
            <a:off x="161400" y="510050"/>
            <a:ext cx="88212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b="1"/>
              <a:t>Content for Tribal Partners</a:t>
            </a:r>
            <a:endParaRPr sz="3000" b="1">
              <a:solidFill>
                <a:srgbClr val="112E51"/>
              </a:solidFill>
            </a:endParaRPr>
          </a:p>
        </p:txBody>
      </p:sp>
      <p:sp>
        <p:nvSpPr>
          <p:cNvPr id="241" name="Google Shape;241;p38"/>
          <p:cNvSpPr txBox="1">
            <a:spLocks noGrp="1"/>
          </p:cNvSpPr>
          <p:nvPr>
            <p:ph type="body" idx="1"/>
          </p:nvPr>
        </p:nvSpPr>
        <p:spPr>
          <a:xfrm>
            <a:off x="497275" y="176823"/>
            <a:ext cx="8207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r>
              <a:rPr lang="en" sz="1800"/>
              <a:t>U.S. DROUGHT PORTAL</a:t>
            </a:r>
            <a:endParaRPr sz="1800" b="1">
              <a:solidFill>
                <a:srgbClr val="0071B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2" name="Google Shape;242;p38"/>
          <p:cNvSpPr/>
          <p:nvPr/>
        </p:nvSpPr>
        <p:spPr>
          <a:xfrm>
            <a:off x="3904987" y="11118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 rotWithShape="1">
          <a:blip r:embed="rId3">
            <a:alphaModFix/>
          </a:blip>
          <a:srcRect t="42399"/>
          <a:stretch/>
        </p:blipFill>
        <p:spPr>
          <a:xfrm>
            <a:off x="271300" y="2905875"/>
            <a:ext cx="4927302" cy="216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300" y="1558150"/>
            <a:ext cx="2926900" cy="12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/>
          <p:nvPr/>
        </p:nvSpPr>
        <p:spPr>
          <a:xfrm>
            <a:off x="0" y="1504800"/>
            <a:ext cx="9144000" cy="3638700"/>
          </a:xfrm>
          <a:prstGeom prst="rect">
            <a:avLst/>
          </a:prstGeom>
          <a:solidFill>
            <a:srgbClr val="0071BC"/>
          </a:solidFill>
          <a:ln w="9525" cap="flat" cmpd="sng">
            <a:solidFill>
              <a:srgbClr val="4472C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9"/>
          <p:cNvSpPr/>
          <p:nvPr/>
        </p:nvSpPr>
        <p:spPr>
          <a:xfrm>
            <a:off x="3904987" y="1111816"/>
            <a:ext cx="1392000" cy="80700"/>
          </a:xfrm>
          <a:prstGeom prst="rect">
            <a:avLst/>
          </a:prstGeom>
          <a:solidFill>
            <a:srgbClr val="FDB81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</a:pPr>
            <a:endParaRPr sz="21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9"/>
          <p:cNvSpPr txBox="1"/>
          <p:nvPr/>
        </p:nvSpPr>
        <p:spPr>
          <a:xfrm>
            <a:off x="62825" y="1647763"/>
            <a:ext cx="22725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DB81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*NEW*</a:t>
            </a:r>
            <a:endParaRPr sz="2000" b="1">
              <a:solidFill>
                <a:srgbClr val="FDB81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000"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All downloadable maps now have the option to </a:t>
            </a:r>
            <a:r>
              <a:rPr lang="en" sz="200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add </a:t>
            </a:r>
            <a:endParaRPr sz="2000">
              <a:solidFill>
                <a:srgbClr val="FDB81E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DB81E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Tribal Nation boundaries</a:t>
            </a:r>
            <a:r>
              <a:rPr lang="en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!! </a:t>
            </a: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Here’s a couple of examples:</a:t>
            </a:r>
            <a:endParaRPr sz="2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3" name="Google Shape;253;p39"/>
          <p:cNvSpPr txBox="1">
            <a:spLocks noGrp="1"/>
          </p:cNvSpPr>
          <p:nvPr>
            <p:ph type="title"/>
          </p:nvPr>
        </p:nvSpPr>
        <p:spPr>
          <a:xfrm>
            <a:off x="161400" y="510050"/>
            <a:ext cx="8821200" cy="4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4000"/>
              <a:buNone/>
            </a:pPr>
            <a:r>
              <a:rPr lang="en" sz="3000" b="1"/>
              <a:t>Content for Tribal Partners</a:t>
            </a:r>
            <a:endParaRPr sz="3000" b="1">
              <a:solidFill>
                <a:srgbClr val="112E51"/>
              </a:solidFill>
            </a:endParaRPr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1"/>
          </p:nvPr>
        </p:nvSpPr>
        <p:spPr>
          <a:xfrm>
            <a:off x="497275" y="176823"/>
            <a:ext cx="82074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382"/>
              </a:buClr>
              <a:buSzPts val="1600"/>
              <a:buNone/>
            </a:pPr>
            <a:r>
              <a:rPr lang="en" sz="1800" b="1">
                <a:solidFill>
                  <a:srgbClr val="0071BC"/>
                </a:solidFill>
                <a:latin typeface="Calibri"/>
                <a:ea typeface="Calibri"/>
                <a:cs typeface="Calibri"/>
                <a:sym typeface="Calibri"/>
              </a:rPr>
              <a:t>U.S. DROUGHT PORTAL</a:t>
            </a:r>
            <a:endParaRPr sz="1800" b="1">
              <a:solidFill>
                <a:srgbClr val="0071B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0695" y="1035625"/>
            <a:ext cx="3484682" cy="4024202"/>
          </a:xfrm>
          <a:prstGeom prst="rect">
            <a:avLst/>
          </a:prstGeom>
          <a:noFill/>
          <a:ln w="9525" cap="flat" cmpd="sng">
            <a:solidFill>
              <a:srgbClr val="112E5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6" name="Google Shape;2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6752" y="1304374"/>
            <a:ext cx="3002524" cy="3755452"/>
          </a:xfrm>
          <a:prstGeom prst="rect">
            <a:avLst/>
          </a:prstGeom>
          <a:noFill/>
          <a:ln w="9525" cap="flat" cmpd="sng">
            <a:solidFill>
              <a:srgbClr val="112E5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829</Words>
  <Application>Microsoft Office PowerPoint</Application>
  <PresentationFormat>On-screen Show (16:9)</PresentationFormat>
  <Paragraphs>127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Helvetica Neue</vt:lpstr>
      <vt:lpstr>Source Sans Pro</vt:lpstr>
      <vt:lpstr>Source Sans Pro SemiBold</vt:lpstr>
      <vt:lpstr>Arial</vt:lpstr>
      <vt:lpstr>Simple Light</vt:lpstr>
      <vt:lpstr>Office Theme</vt:lpstr>
      <vt:lpstr>PowerPoint Presentation</vt:lpstr>
      <vt:lpstr>What is NIDIS?</vt:lpstr>
      <vt:lpstr>Drought Early Warning</vt:lpstr>
      <vt:lpstr>Drought Early Warning Systems</vt:lpstr>
      <vt:lpstr>NIDIS Tribal Drought Engagement Strategy</vt:lpstr>
      <vt:lpstr>Just Announced!  Four Tribal Drought Resilience Projects</vt:lpstr>
      <vt:lpstr>PowerPoint Presentation</vt:lpstr>
      <vt:lpstr>Content for Tribal Partners</vt:lpstr>
      <vt:lpstr>Content for Tribal Partners</vt:lpstr>
      <vt:lpstr>Future Plans</vt:lpstr>
      <vt:lpstr>Missouri River Basin DEWS  Strategic Action Plan</vt:lpstr>
      <vt:lpstr>2020-2021  MRB Drought Assessment</vt:lpstr>
      <vt:lpstr>NIDIS in Action Across the U.S. </vt:lpstr>
      <vt:lpstr>Drought Impact Reporting Resources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Kynser Wahwahsuck</cp:lastModifiedBy>
  <cp:revision>3</cp:revision>
  <dcterms:modified xsi:type="dcterms:W3CDTF">2022-11-16T15:50:30Z</dcterms:modified>
</cp:coreProperties>
</file>